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C6E"/>
    <a:srgbClr val="92B4DD"/>
    <a:srgbClr val="273B7D"/>
    <a:srgbClr val="DBB53D"/>
    <a:srgbClr val="1D3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0"/>
    <p:restoredTop sz="94643"/>
  </p:normalViewPr>
  <p:slideViewPr>
    <p:cSldViewPr snapToGrid="0" snapToObjects="1" showGuides="1">
      <p:cViewPr varScale="1">
        <p:scale>
          <a:sx n="166" d="100"/>
          <a:sy n="166" d="100"/>
        </p:scale>
        <p:origin x="-276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72595C9-4DB3-3A4D-A915-6C043404E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29A18893-4264-E746-8F08-4E665E533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38DB843C-7311-FD43-A70E-31EC4933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D2C8-42F4-3540-BE0D-45FE61C0697F}" type="datetimeFigureOut">
              <a:t>18-9-2019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3EFBF730-D572-8943-98E4-A01A80D0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22367042-8D40-5646-8AC2-C0C008EE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3D2-E0F2-7B40-9E65-79088E228EA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39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D3D34C3-9F2C-8C4A-A8D1-9B985352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EA68E409-6BA5-0544-BD5F-933D99EDF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CBD3D3FD-BFEF-8C48-A4F9-126A8A41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D2C8-42F4-3540-BE0D-45FE61C0697F}" type="datetimeFigureOut">
              <a:t>18-9-2019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6BBCAEC0-516E-E74E-9AD2-77F117FD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F1A1A236-7E81-5A49-94E7-84F3FEF2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3D2-E0F2-7B40-9E65-79088E228EA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7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559B3227-F4D5-AE4B-84AC-B8A7C4C54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128F4D90-3F5A-1848-AB3D-5EDCEC4A2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2F67CE50-B476-8742-BAA5-2EB7462E5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D2C8-42F4-3540-BE0D-45FE61C0697F}" type="datetimeFigureOut">
              <a:t>18-9-2019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06263739-B4E4-0740-AB60-94648E0B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89BBFB84-B544-F84F-9A7E-497DC36D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3D2-E0F2-7B40-9E65-79088E228EA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71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0D31E32-BCFE-994B-98C5-5B33D715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0B88530-5D4E-B44E-903E-E2469702B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E0E38F3A-A861-A844-BE45-CBFF3178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D2C8-42F4-3540-BE0D-45FE61C0697F}" type="datetimeFigureOut">
              <a:t>18-9-2019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FDAC7F85-C757-2042-8BCB-2134D779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ED41F7D3-C8B7-F244-975C-7A10AED2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3D2-E0F2-7B40-9E65-79088E228EA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98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359BA8D-F192-1747-B580-0142609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31AFA11C-AC8B-4A43-97C2-7288F6079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BB64458E-0260-1C42-BF31-B99C4DDD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D2C8-42F4-3540-BE0D-45FE61C0697F}" type="datetimeFigureOut">
              <a:t>18-9-2019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380E56AA-0E52-1947-B768-5A756766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CA7EE5B-C15D-0048-97A5-C276521B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3D2-E0F2-7B40-9E65-79088E228EA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63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0266F7F-ABF6-3643-87B2-E899ABFA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CC8BD17C-E3C4-F84E-BD86-D30BBBA0E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480A4B37-40A1-C046-82B2-6A440BB3F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FC61D5CC-18EC-1D48-B9F4-AE5B1395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D2C8-42F4-3540-BE0D-45FE61C0697F}" type="datetimeFigureOut">
              <a:t>18-9-2019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DF2C7AB2-85E2-5B4A-8F50-67CF9A52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7E99AA1F-74A5-5143-BC59-F0956BA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3D2-E0F2-7B40-9E65-79088E228EA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62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5F10DB-CA1B-D84B-875E-78FECE4C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6816371C-429E-0D4F-A8FC-A76AE9FCE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B5BFB8C8-82B7-5B4E-8AA4-483C6735A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3F134562-6E19-2840-B2CE-437D0CBA6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08299B13-51DA-1E40-A54B-51155EC7F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1B827C87-9A74-8D4A-BB30-2C201491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D2C8-42F4-3540-BE0D-45FE61C0697F}" type="datetimeFigureOut">
              <a:t>18-9-2019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13835F94-D9C4-EB4B-BB10-7E24F9D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5B2D54FD-D897-7E48-AAC0-C365FBE1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3D2-E0F2-7B40-9E65-79088E228EA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15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92D93A2-2784-4246-8F77-F2B767E2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E89B1995-83EA-F54E-A262-DE7A4735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D2C8-42F4-3540-BE0D-45FE61C0697F}" type="datetimeFigureOut">
              <a:t>18-9-2019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CAFC39A2-04A1-7F4F-8465-41D0E7CB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A2095CB1-997E-6B49-80DA-3190F17A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3D2-E0F2-7B40-9E65-79088E228EA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35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BD492AD1-DC9C-FA4A-9034-3C8EDB4A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D2C8-42F4-3540-BE0D-45FE61C0697F}" type="datetimeFigureOut">
              <a:t>18-9-2019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E6405FE6-4D91-BA45-A465-6B88E1CE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43FB4B47-1CC2-9E40-BE60-E33B0D0C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3D2-E0F2-7B40-9E65-79088E228EA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77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0CC0811-2CF7-BE46-96B0-90A5AD22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506D2E7-26B5-A24B-A9A4-2E06A3FE2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72EE3C12-F29A-C84B-B4F7-5B8D19F42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3331E553-253D-DF43-B6F7-DDF9DE3F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D2C8-42F4-3540-BE0D-45FE61C0697F}" type="datetimeFigureOut">
              <a:t>18-9-2019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8A370452-FF6F-B44A-9024-86BA3F0F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F38D3778-3CF8-AE46-95D8-CE4DAA11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3D2-E0F2-7B40-9E65-79088E228EA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11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E2DDE03-CEF4-AB48-8750-FB9DB474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8476459E-1DB0-CB43-9F70-3C2ECEDEF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FF79A908-9056-5B45-855D-0142C2962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27F98DC2-4A39-024D-829D-286F9BEA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D2C8-42F4-3540-BE0D-45FE61C0697F}" type="datetimeFigureOut">
              <a:t>18-9-2019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3CD80809-9020-4A46-900E-BCF77142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7358C442-129C-B248-9AED-C3D0A8DB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3D2-E0F2-7B40-9E65-79088E228EA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29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E89DECB4-AE96-A842-8B84-C0F7164B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162AE270-C252-6848-B15E-8B7E1C8B0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788BF9BF-01DA-AA4A-824F-8FE4E3337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1C9CD2C8-42F4-3540-BE0D-45FE61C0697F}" type="datetimeFigureOut">
              <a:rPr lang="nl-NL"/>
              <a:pPr/>
              <a:t>18-9-2019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5C98DEA2-5C55-4C4C-8CD1-7E5E80BD2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495DF8D0-D563-EB4B-9281-E78794A9F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B47D33D2-E0F2-7B40-9E65-79088E228EA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61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ED40F0AE-F244-A149-8077-71584F118C19}"/>
              </a:ext>
            </a:extLst>
          </p:cNvPr>
          <p:cNvSpPr txBox="1"/>
          <p:nvPr/>
        </p:nvSpPr>
        <p:spPr>
          <a:xfrm>
            <a:off x="3221338" y="1357586"/>
            <a:ext cx="8345228" cy="1148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b="1">
                <a:solidFill>
                  <a:schemeClr val="bg1"/>
                </a:solidFill>
              </a:rPr>
              <a:t>Regiobijeenkomst Zuid-Holland </a:t>
            </a:r>
            <a:endParaRPr lang="nl-NL" sz="35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500">
                <a:solidFill>
                  <a:schemeClr val="bg1"/>
                </a:solidFill>
              </a:rPr>
              <a:t>Strategisch Plan Verkeersveiligheid 2030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6DE783E8-8662-AF4C-B550-586A9BDE20C7}"/>
              </a:ext>
            </a:extLst>
          </p:cNvPr>
          <p:cNvSpPr txBox="1"/>
          <p:nvPr/>
        </p:nvSpPr>
        <p:spPr>
          <a:xfrm>
            <a:off x="3221338" y="2711375"/>
            <a:ext cx="8345228" cy="6097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500" b="1">
                <a:solidFill>
                  <a:schemeClr val="bg1"/>
                </a:solidFill>
              </a:rPr>
              <a:t>19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7386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81FB3957-99BB-214E-A4EB-A9CBA0DE8BBF}"/>
              </a:ext>
            </a:extLst>
          </p:cNvPr>
          <p:cNvSpPr txBox="1"/>
          <p:nvPr/>
        </p:nvSpPr>
        <p:spPr>
          <a:xfrm>
            <a:off x="1453007" y="881507"/>
            <a:ext cx="822514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Kop</a:t>
            </a:r>
          </a:p>
          <a:p>
            <a:endParaRPr lang="en-US" sz="2500" dirty="0"/>
          </a:p>
          <a:p>
            <a:r>
              <a:rPr lang="en-US" sz="2000" dirty="0"/>
              <a:t>Tekst</a:t>
            </a:r>
          </a:p>
          <a:p>
            <a:endParaRPr lang="nl-NL" sz="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81FB3957-99BB-214E-A4EB-A9CBA0DE8BBF}"/>
              </a:ext>
            </a:extLst>
          </p:cNvPr>
          <p:cNvSpPr txBox="1"/>
          <p:nvPr/>
        </p:nvSpPr>
        <p:spPr>
          <a:xfrm>
            <a:off x="1453006" y="881507"/>
            <a:ext cx="1018115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/>
              <a:t>Dagprogramma</a:t>
            </a:r>
            <a:endParaRPr lang="en-US" sz="2500" b="1" dirty="0"/>
          </a:p>
          <a:p>
            <a:endParaRPr lang="en-US" sz="2500" smtClean="0"/>
          </a:p>
          <a:p>
            <a:endParaRPr lang="en-US" sz="2500" dirty="0"/>
          </a:p>
          <a:p>
            <a:pPr fontAlgn="base"/>
            <a:r>
              <a:rPr lang="en-US" sz="2000" smtClean="0"/>
              <a:t>10:00 uur 	</a:t>
            </a:r>
            <a:r>
              <a:rPr lang="en-US" sz="2000" b="1" smtClean="0"/>
              <a:t>Openingswoord door Peter Meij,</a:t>
            </a:r>
            <a:r>
              <a:rPr lang="en-US" sz="2000" smtClean="0"/>
              <a:t> </a:t>
            </a:r>
          </a:p>
          <a:p>
            <a:pPr fontAlgn="base"/>
            <a:r>
              <a:rPr lang="en-US" sz="2000"/>
              <a:t>	</a:t>
            </a:r>
            <a:r>
              <a:rPr lang="en-US" sz="2000" smtClean="0"/>
              <a:t>	</a:t>
            </a:r>
            <a:r>
              <a:rPr lang="nl-NL" sz="2000" smtClean="0"/>
              <a:t>wethouder verkeer &amp; vervoer, Gemeente Ridderkerk en </a:t>
            </a:r>
          </a:p>
          <a:p>
            <a:pPr fontAlgn="base"/>
            <a:r>
              <a:rPr lang="nl-NL" sz="2000"/>
              <a:t>	</a:t>
            </a:r>
            <a:r>
              <a:rPr lang="nl-NL" sz="2000" smtClean="0"/>
              <a:t>	</a:t>
            </a:r>
            <a:r>
              <a:rPr lang="en-US" sz="2000" smtClean="0"/>
              <a:t>portefeuillehouder f</a:t>
            </a:r>
            <a:r>
              <a:rPr lang="nl-NL" sz="2000" smtClean="0"/>
              <a:t>iets en verkeersveiligheid, </a:t>
            </a:r>
            <a:r>
              <a:rPr lang="en-US" sz="2000" smtClean="0"/>
              <a:t>MRDH</a:t>
            </a:r>
          </a:p>
          <a:p>
            <a:endParaRPr lang="en-US" sz="2000" smtClean="0"/>
          </a:p>
          <a:p>
            <a:endParaRPr lang="en-US" sz="2000"/>
          </a:p>
          <a:p>
            <a:pPr fontAlgn="base"/>
            <a:r>
              <a:rPr lang="en-US" sz="2000" smtClean="0"/>
              <a:t>10:10 uur 	</a:t>
            </a:r>
            <a:r>
              <a:rPr lang="en-US" sz="2000" b="1" smtClean="0"/>
              <a:t>Start door Peter van der Knaap,</a:t>
            </a:r>
            <a:r>
              <a:rPr lang="en-US" sz="2000" smtClean="0"/>
              <a:t> </a:t>
            </a:r>
          </a:p>
          <a:p>
            <a:pPr fontAlgn="base"/>
            <a:r>
              <a:rPr lang="en-US" sz="2000"/>
              <a:t>	</a:t>
            </a:r>
            <a:r>
              <a:rPr lang="en-US" sz="2000" smtClean="0"/>
              <a:t>	</a:t>
            </a:r>
            <a:r>
              <a:rPr lang="nl-NL" sz="2000" smtClean="0"/>
              <a:t>directeur-bestuurder SWOV en dagvoorzitter</a:t>
            </a:r>
            <a:endParaRPr lang="en-US" sz="2000" smtClean="0"/>
          </a:p>
          <a:p>
            <a:pPr fontAlgn="base"/>
            <a:endParaRPr lang="en-US" sz="2000" smtClean="0"/>
          </a:p>
          <a:p>
            <a:pPr fontAlgn="base"/>
            <a:endParaRPr lang="en-US" sz="2000"/>
          </a:p>
          <a:p>
            <a:r>
              <a:rPr lang="en-US" sz="2000" smtClean="0"/>
              <a:t>10:15 uur 	</a:t>
            </a:r>
            <a:r>
              <a:rPr lang="en-US" sz="2000" b="1" smtClean="0"/>
              <a:t>Introductie op SPV door Ruth Clabbers, </a:t>
            </a:r>
          </a:p>
          <a:p>
            <a:r>
              <a:rPr lang="en-US" sz="2000"/>
              <a:t>	</a:t>
            </a:r>
            <a:r>
              <a:rPr lang="en-US" sz="2000" smtClean="0"/>
              <a:t>	</a:t>
            </a:r>
            <a:r>
              <a:rPr lang="nl-NL" sz="2000" smtClean="0"/>
              <a:t>directeur </a:t>
            </a:r>
            <a:r>
              <a:rPr lang="nl-NL" sz="2000"/>
              <a:t>wegen </a:t>
            </a:r>
            <a:r>
              <a:rPr lang="nl-NL" sz="2000" smtClean="0"/>
              <a:t>en verkeersveiligheid, Ministerie </a:t>
            </a:r>
            <a:r>
              <a:rPr lang="nl-NL" sz="2000"/>
              <a:t>van </a:t>
            </a:r>
            <a:r>
              <a:rPr lang="nl-NL" sz="2000" smtClean="0"/>
              <a:t>I&amp;W</a:t>
            </a: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39856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54988" y="867952"/>
            <a:ext cx="966158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/>
              <a:t>Dagprogramma</a:t>
            </a:r>
          </a:p>
          <a:p>
            <a:endParaRPr lang="en-US" sz="2500"/>
          </a:p>
          <a:p>
            <a:endParaRPr lang="en-US" sz="2500"/>
          </a:p>
          <a:p>
            <a:pPr fontAlgn="base"/>
            <a:r>
              <a:rPr lang="en-US" sz="2000" smtClean="0"/>
              <a:t>10:30 </a:t>
            </a:r>
            <a:r>
              <a:rPr lang="en-US" sz="2000"/>
              <a:t>uur 	</a:t>
            </a:r>
            <a:r>
              <a:rPr lang="nl-NL" sz="2000" smtClean="0"/>
              <a:t>Aftrap door het Kenniscentrum SPV, </a:t>
            </a:r>
          </a:p>
          <a:p>
            <a:pPr fontAlgn="base"/>
            <a:r>
              <a:rPr lang="nl-NL" sz="2000"/>
              <a:t>	</a:t>
            </a:r>
            <a:r>
              <a:rPr lang="nl-NL" sz="2000" b="1" smtClean="0"/>
              <a:t>	Wim van Tilburg, CROW en Gert Jan Wijlhuizen, SWOV</a:t>
            </a:r>
          </a:p>
          <a:p>
            <a:pPr fontAlgn="base"/>
            <a:r>
              <a:rPr lang="nl-NL" sz="2000" smtClean="0"/>
              <a:t> </a:t>
            </a:r>
          </a:p>
          <a:p>
            <a:pPr fontAlgn="base"/>
            <a:endParaRPr lang="en-US" sz="2000"/>
          </a:p>
          <a:p>
            <a:pPr fontAlgn="base"/>
            <a:r>
              <a:rPr lang="en-US" sz="2000" smtClean="0"/>
              <a:t>10:50 </a:t>
            </a:r>
            <a:r>
              <a:rPr lang="en-US" sz="2000"/>
              <a:t>uur 	</a:t>
            </a:r>
            <a:r>
              <a:rPr lang="en-US" sz="2000" smtClean="0"/>
              <a:t>Pitch van de Provincie Noord-Brabant, </a:t>
            </a:r>
          </a:p>
          <a:p>
            <a:pPr fontAlgn="base"/>
            <a:r>
              <a:rPr lang="en-US" sz="2000"/>
              <a:t>	</a:t>
            </a:r>
            <a:r>
              <a:rPr lang="en-US" sz="2000" smtClean="0"/>
              <a:t>	</a:t>
            </a:r>
            <a:r>
              <a:rPr lang="en-US" sz="2000" b="1" smtClean="0"/>
              <a:t>Trude Rietveld, Provincie Noord-Brabant</a:t>
            </a:r>
            <a:endParaRPr lang="en-US" sz="2000" b="1"/>
          </a:p>
          <a:p>
            <a:pPr fontAlgn="base"/>
            <a:endParaRPr lang="en-US" sz="2000" smtClean="0"/>
          </a:p>
          <a:p>
            <a:pPr fontAlgn="base"/>
            <a:endParaRPr lang="en-US" sz="2000"/>
          </a:p>
          <a:p>
            <a:r>
              <a:rPr lang="en-US" sz="2000" smtClean="0"/>
              <a:t>11:00 </a:t>
            </a:r>
            <a:r>
              <a:rPr lang="en-US" sz="2000"/>
              <a:t>uur 	</a:t>
            </a:r>
            <a:r>
              <a:rPr lang="en-US" sz="2000" b="1" smtClean="0"/>
              <a:t>Koffie/theepauze</a:t>
            </a:r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33254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81FB3957-99BB-214E-A4EB-A9CBA0DE8BBF}"/>
              </a:ext>
            </a:extLst>
          </p:cNvPr>
          <p:cNvSpPr txBox="1"/>
          <p:nvPr/>
        </p:nvSpPr>
        <p:spPr>
          <a:xfrm>
            <a:off x="1453006" y="881507"/>
            <a:ext cx="103536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/>
              <a:t>Subsessies, ronde 1 - </a:t>
            </a:r>
            <a:r>
              <a:rPr lang="en-US" sz="2500" b="1"/>
              <a:t>11:15 uur </a:t>
            </a:r>
          </a:p>
          <a:p>
            <a:endParaRPr lang="en-US" sz="2500"/>
          </a:p>
          <a:p>
            <a:pPr fontAlgn="base"/>
            <a:r>
              <a:rPr lang="en-US" sz="2000" b="1" smtClean="0"/>
              <a:t>CROW 	</a:t>
            </a:r>
            <a:r>
              <a:rPr lang="nl-NL" sz="2000" b="1" smtClean="0"/>
              <a:t>Duurzaam </a:t>
            </a:r>
            <a:r>
              <a:rPr lang="nl-NL" sz="2000" b="1"/>
              <a:t>veilig en de risico-gestuurde aanpak van het </a:t>
            </a:r>
            <a:r>
              <a:rPr lang="nl-NL" sz="2000" b="1" smtClean="0"/>
              <a:t>SPV</a:t>
            </a:r>
            <a:r>
              <a:rPr lang="nl-NL" sz="2000"/>
              <a:t/>
            </a:r>
            <a:br>
              <a:rPr lang="nl-NL" sz="2000"/>
            </a:br>
            <a:r>
              <a:rPr lang="nl-NL" sz="2000"/>
              <a:t>	</a:t>
            </a:r>
            <a:r>
              <a:rPr lang="nl-NL" sz="2000" smtClean="0"/>
              <a:t>Zijn </a:t>
            </a:r>
            <a:r>
              <a:rPr lang="nl-NL" sz="2000"/>
              <a:t>we er met duurzaam veilig ingerichte infrastructuur? </a:t>
            </a:r>
            <a:endParaRPr lang="nl-NL" sz="2000" smtClean="0"/>
          </a:p>
          <a:p>
            <a:pPr fontAlgn="base"/>
            <a:r>
              <a:rPr lang="nl-NL" sz="2000"/>
              <a:t>	</a:t>
            </a:r>
            <a:r>
              <a:rPr lang="nl-NL" sz="2000" smtClean="0"/>
              <a:t>Wat </a:t>
            </a:r>
            <a:r>
              <a:rPr lang="nl-NL" sz="2000"/>
              <a:t>betekent de toenemende </a:t>
            </a:r>
            <a:r>
              <a:rPr lang="nl-NL" sz="2000" smtClean="0"/>
              <a:t>drukte/variëteit vervoermiddelen voor </a:t>
            </a:r>
            <a:r>
              <a:rPr lang="nl-NL" sz="2000"/>
              <a:t>veiligheid? </a:t>
            </a:r>
            <a:endParaRPr lang="nl-NL" sz="2000" smtClean="0"/>
          </a:p>
          <a:p>
            <a:pPr fontAlgn="base"/>
            <a:r>
              <a:rPr lang="nl-NL" sz="2000"/>
              <a:t>	</a:t>
            </a:r>
            <a:r>
              <a:rPr lang="nl-NL" sz="2000" smtClean="0"/>
              <a:t>Is </a:t>
            </a:r>
            <a:r>
              <a:rPr lang="nl-NL" sz="2000"/>
              <a:t>de huidige wet- en regelgeving voldoende ingespeeld op de risico-benadering? </a:t>
            </a:r>
            <a:endParaRPr lang="en-US" sz="2000"/>
          </a:p>
          <a:p>
            <a:pPr fontAlgn="base"/>
            <a:endParaRPr lang="en-US" sz="2000"/>
          </a:p>
          <a:p>
            <a:r>
              <a:rPr lang="en-US" sz="2000" b="1" smtClean="0"/>
              <a:t>SWOV</a:t>
            </a:r>
            <a:r>
              <a:rPr lang="nl-NL" sz="2000" b="1"/>
              <a:t>	</a:t>
            </a:r>
            <a:r>
              <a:rPr lang="nl-NL" sz="2000" b="1" smtClean="0"/>
              <a:t>Risicogestuurde </a:t>
            </a:r>
            <a:r>
              <a:rPr lang="nl-NL" sz="2000" b="1"/>
              <a:t>aanpak en de praktijk van alledag</a:t>
            </a:r>
          </a:p>
          <a:p>
            <a:r>
              <a:rPr lang="nl-NL" sz="2000" smtClean="0"/>
              <a:t>	We </a:t>
            </a:r>
            <a:r>
              <a:rPr lang="nl-NL" sz="2000"/>
              <a:t>maken </a:t>
            </a:r>
            <a:r>
              <a:rPr lang="nl-NL" sz="2000" smtClean="0"/>
              <a:t>samen een </a:t>
            </a:r>
            <a:r>
              <a:rPr lang="nl-NL" sz="2000"/>
              <a:t>overzicht </a:t>
            </a:r>
            <a:r>
              <a:rPr lang="nl-NL" sz="2000" smtClean="0"/>
              <a:t>waar </a:t>
            </a:r>
            <a:r>
              <a:rPr lang="nl-NL" sz="2000"/>
              <a:t>in de huidige praktijk de </a:t>
            </a:r>
            <a:r>
              <a:rPr lang="nl-NL" sz="2000" smtClean="0"/>
              <a:t>aandacht/tijd voor </a:t>
            </a:r>
          </a:p>
          <a:p>
            <a:r>
              <a:rPr lang="nl-NL" sz="2000"/>
              <a:t>	</a:t>
            </a:r>
            <a:r>
              <a:rPr lang="nl-NL" sz="2000" smtClean="0"/>
              <a:t>verkeersveiligheid </a:t>
            </a:r>
            <a:r>
              <a:rPr lang="nl-NL" sz="2000"/>
              <a:t>naar toe gaat, hoe zich dat verhoudt tot kenmerken van </a:t>
            </a:r>
            <a:r>
              <a:rPr lang="nl-NL" sz="2000" smtClean="0"/>
              <a:t>risico-</a:t>
            </a:r>
          </a:p>
          <a:p>
            <a:r>
              <a:rPr lang="nl-NL" sz="2000"/>
              <a:t>	</a:t>
            </a:r>
            <a:r>
              <a:rPr lang="nl-NL" sz="2000" smtClean="0"/>
              <a:t>gestuurde </a:t>
            </a:r>
            <a:r>
              <a:rPr lang="nl-NL" sz="2000"/>
              <a:t>aanpak en of aanpassing </a:t>
            </a:r>
            <a:r>
              <a:rPr lang="nl-NL" sz="2000" smtClean="0"/>
              <a:t>huidige </a:t>
            </a:r>
            <a:r>
              <a:rPr lang="nl-NL" sz="2000"/>
              <a:t>praktijk nodig is </a:t>
            </a:r>
            <a:r>
              <a:rPr lang="nl-NL" sz="2000" smtClean="0"/>
              <a:t>(waar/hoe kan dat?) </a:t>
            </a:r>
            <a:endParaRPr lang="nl-NL" sz="2000"/>
          </a:p>
          <a:p>
            <a:pPr fontAlgn="base"/>
            <a:endParaRPr lang="en-US" sz="2000" smtClean="0"/>
          </a:p>
          <a:p>
            <a:r>
              <a:rPr lang="en-US" sz="2000" b="1" smtClean="0"/>
              <a:t>N-B	</a:t>
            </a:r>
            <a:r>
              <a:rPr lang="nl-NL" sz="2000" b="1"/>
              <a:t>Zo doen we dat in Brabant</a:t>
            </a:r>
          </a:p>
          <a:p>
            <a:r>
              <a:rPr lang="nl-NL" sz="2000" smtClean="0"/>
              <a:t>	Na een presentatie over werkwijze en welke risicofactoren er spelen, is er ruimte </a:t>
            </a:r>
          </a:p>
          <a:p>
            <a:r>
              <a:rPr lang="nl-NL" sz="2000"/>
              <a:t>	</a:t>
            </a:r>
            <a:r>
              <a:rPr lang="nl-NL" sz="2000" smtClean="0"/>
              <a:t>voor vragen en gedachtenwisseling. Om over </a:t>
            </a:r>
            <a:r>
              <a:rPr lang="nl-NL" sz="2000"/>
              <a:t>na te </a:t>
            </a:r>
            <a:r>
              <a:rPr lang="nl-NL" sz="2000" smtClean="0"/>
              <a:t>denken </a:t>
            </a:r>
            <a:r>
              <a:rPr lang="nl-NL" sz="2000"/>
              <a:t>en </a:t>
            </a:r>
            <a:r>
              <a:rPr lang="nl-NL" sz="2000" smtClean="0"/>
              <a:t>te kijken hoe </a:t>
            </a:r>
            <a:r>
              <a:rPr lang="nl-NL" sz="2000"/>
              <a:t>het </a:t>
            </a:r>
            <a:r>
              <a:rPr lang="nl-NL" sz="2000" smtClean="0"/>
              <a:t>ook kan</a:t>
            </a:r>
            <a:r>
              <a:rPr lang="nl-NL" sz="2000"/>
              <a:t>…</a:t>
            </a:r>
          </a:p>
          <a:p>
            <a:pPr fontAlgn="base"/>
            <a:endParaRPr lang="nl-NL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81FB3957-99BB-214E-A4EB-A9CBA0DE8BBF}"/>
              </a:ext>
            </a:extLst>
          </p:cNvPr>
          <p:cNvSpPr txBox="1"/>
          <p:nvPr/>
        </p:nvSpPr>
        <p:spPr>
          <a:xfrm>
            <a:off x="1453007" y="881507"/>
            <a:ext cx="1026166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Subsessies, ronde </a:t>
            </a:r>
            <a:r>
              <a:rPr lang="en-US" sz="2500" b="1" smtClean="0"/>
              <a:t>2 - 12:00 </a:t>
            </a:r>
            <a:r>
              <a:rPr lang="en-US" sz="2500" b="1"/>
              <a:t>uur </a:t>
            </a:r>
          </a:p>
          <a:p>
            <a:endParaRPr lang="en-US" sz="2500"/>
          </a:p>
          <a:p>
            <a:pPr fontAlgn="base"/>
            <a:r>
              <a:rPr lang="en-US" sz="2000" b="1" smtClean="0"/>
              <a:t>CROW 	</a:t>
            </a:r>
            <a:r>
              <a:rPr lang="nl-NL" sz="2000" b="1" smtClean="0"/>
              <a:t>Duurzaam veilig en de risico-gestuurde aanpak van het SPV</a:t>
            </a:r>
            <a:r>
              <a:rPr lang="nl-NL" sz="2000" smtClean="0"/>
              <a:t/>
            </a:r>
            <a:br>
              <a:rPr lang="nl-NL" sz="2000" smtClean="0"/>
            </a:br>
            <a:r>
              <a:rPr lang="nl-NL" sz="2000" smtClean="0"/>
              <a:t>	Zijn we er met duurzaam veilig ingerichte infrastructuur? </a:t>
            </a:r>
          </a:p>
          <a:p>
            <a:pPr fontAlgn="base"/>
            <a:r>
              <a:rPr lang="nl-NL" sz="2000" smtClean="0"/>
              <a:t>	Wat betekent de toenemende drukte/variëteit vervoermiddelen voor veiligheid? </a:t>
            </a:r>
          </a:p>
          <a:p>
            <a:pPr fontAlgn="base"/>
            <a:r>
              <a:rPr lang="nl-NL" sz="2000" smtClean="0"/>
              <a:t>	Is de huidige wet- en regelgeving voldoende ingespeeld op de risico-benadering? </a:t>
            </a:r>
            <a:endParaRPr lang="en-US" sz="2000" smtClean="0"/>
          </a:p>
          <a:p>
            <a:pPr fontAlgn="base"/>
            <a:endParaRPr lang="en-US" sz="2000" smtClean="0"/>
          </a:p>
          <a:p>
            <a:r>
              <a:rPr lang="en-US" sz="2000" b="1" smtClean="0"/>
              <a:t>SWOV</a:t>
            </a:r>
            <a:r>
              <a:rPr lang="nl-NL" sz="2000" b="1" smtClean="0"/>
              <a:t>	Risicogestuurde aanpak en de praktijk van alledag</a:t>
            </a:r>
          </a:p>
          <a:p>
            <a:r>
              <a:rPr lang="nl-NL" sz="2000" smtClean="0"/>
              <a:t>	We maken samen een overzicht waar in de huidige praktijk de aandacht/tijd voor </a:t>
            </a:r>
          </a:p>
          <a:p>
            <a:r>
              <a:rPr lang="nl-NL" sz="2000" smtClean="0"/>
              <a:t>	verkeersveiligheid naar toe gaat, hoe zich dat verhoudt tot kenmerken van risico-</a:t>
            </a:r>
          </a:p>
          <a:p>
            <a:r>
              <a:rPr lang="nl-NL" sz="2000" smtClean="0"/>
              <a:t>	gestuurde aanpak en of aanpassing huidige praktijk nodig is (waar/hoe kan dat?) </a:t>
            </a:r>
          </a:p>
          <a:p>
            <a:pPr fontAlgn="base"/>
            <a:endParaRPr lang="en-US" sz="2000" smtClean="0"/>
          </a:p>
          <a:p>
            <a:r>
              <a:rPr lang="en-US" sz="2000" b="1"/>
              <a:t>N-B	</a:t>
            </a:r>
            <a:r>
              <a:rPr lang="nl-NL" sz="2000" b="1"/>
              <a:t>Zo doen we dat in Brabant</a:t>
            </a:r>
          </a:p>
          <a:p>
            <a:r>
              <a:rPr lang="nl-NL" sz="2000"/>
              <a:t>	Na een presentatie over werkwijze en welke risicofactoren er spelen, is er ruimte </a:t>
            </a:r>
          </a:p>
          <a:p>
            <a:r>
              <a:rPr lang="nl-NL" sz="2000"/>
              <a:t>	voor vragen en gedachtenwisseling. </a:t>
            </a:r>
            <a:r>
              <a:rPr lang="nl-NL" sz="2000" smtClean="0"/>
              <a:t>Om over </a:t>
            </a:r>
            <a:r>
              <a:rPr lang="nl-NL" sz="2000"/>
              <a:t>na te </a:t>
            </a:r>
            <a:r>
              <a:rPr lang="nl-NL" sz="2000" smtClean="0"/>
              <a:t>denken </a:t>
            </a:r>
            <a:r>
              <a:rPr lang="nl-NL" sz="2000"/>
              <a:t>en </a:t>
            </a:r>
            <a:r>
              <a:rPr lang="nl-NL" sz="2000" smtClean="0"/>
              <a:t>te kijken </a:t>
            </a:r>
            <a:r>
              <a:rPr lang="nl-NL" sz="2000"/>
              <a:t>hoe het </a:t>
            </a:r>
            <a:r>
              <a:rPr lang="nl-NL" sz="2000" smtClean="0"/>
              <a:t>ook </a:t>
            </a:r>
            <a:r>
              <a:rPr lang="nl-NL" sz="2000"/>
              <a:t>kan…</a:t>
            </a:r>
          </a:p>
        </p:txBody>
      </p:sp>
    </p:spTree>
    <p:extLst>
      <p:ext uri="{BB962C8B-B14F-4D97-AF65-F5344CB8AC3E}">
        <p14:creationId xmlns:p14="http://schemas.microsoft.com/office/powerpoint/2010/main" val="39406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81FB3957-99BB-214E-A4EB-A9CBA0DE8BBF}"/>
              </a:ext>
            </a:extLst>
          </p:cNvPr>
          <p:cNvSpPr txBox="1"/>
          <p:nvPr/>
        </p:nvSpPr>
        <p:spPr>
          <a:xfrm>
            <a:off x="1453007" y="881507"/>
            <a:ext cx="103364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Dagprogramma</a:t>
            </a:r>
          </a:p>
          <a:p>
            <a:endParaRPr lang="en-US" sz="2500"/>
          </a:p>
          <a:p>
            <a:pPr fontAlgn="base"/>
            <a:r>
              <a:rPr lang="en-US" sz="2000" smtClean="0"/>
              <a:t>12:45 </a:t>
            </a:r>
            <a:r>
              <a:rPr lang="en-US" sz="2000"/>
              <a:t>uur 	</a:t>
            </a:r>
            <a:r>
              <a:rPr lang="nl-NL" sz="2000" b="1" smtClean="0"/>
              <a:t>Lunch</a:t>
            </a:r>
            <a:endParaRPr lang="nl-NL" sz="2000" b="1"/>
          </a:p>
          <a:p>
            <a:pPr fontAlgn="base"/>
            <a:r>
              <a:rPr lang="nl-NL" sz="2000"/>
              <a:t> </a:t>
            </a:r>
            <a:endParaRPr lang="en-US" sz="2000"/>
          </a:p>
          <a:p>
            <a:pPr fontAlgn="base"/>
            <a:r>
              <a:rPr lang="en-US" sz="2000" smtClean="0"/>
              <a:t>13:15 </a:t>
            </a:r>
            <a:r>
              <a:rPr lang="en-US" sz="2000"/>
              <a:t>uur 	</a:t>
            </a:r>
            <a:r>
              <a:rPr lang="en-US" sz="2000" smtClean="0"/>
              <a:t>In de regio’s aan de slag (indeling op batch)</a:t>
            </a:r>
          </a:p>
          <a:p>
            <a:pPr fontAlgn="base"/>
            <a:r>
              <a:rPr lang="en-US" sz="2000"/>
              <a:t>	</a:t>
            </a:r>
            <a:r>
              <a:rPr lang="en-US" sz="2000" smtClean="0"/>
              <a:t>	</a:t>
            </a:r>
          </a:p>
          <a:p>
            <a:pPr fontAlgn="base"/>
            <a:r>
              <a:rPr lang="en-US" sz="2000" b="1" smtClean="0"/>
              <a:t>M-MRDH Alg	</a:t>
            </a:r>
            <a:r>
              <a:rPr lang="en-US" sz="2000" smtClean="0"/>
              <a:t>Rondje regio</a:t>
            </a:r>
          </a:p>
          <a:p>
            <a:pPr fontAlgn="base"/>
            <a:r>
              <a:rPr lang="en-US" sz="2000" b="1" smtClean="0"/>
              <a:t>	</a:t>
            </a:r>
          </a:p>
          <a:p>
            <a:pPr fontAlgn="base"/>
            <a:r>
              <a:rPr lang="en-US" sz="2000"/>
              <a:t>	</a:t>
            </a:r>
            <a:r>
              <a:rPr lang="en-US" sz="2000" smtClean="0"/>
              <a:t>	</a:t>
            </a:r>
          </a:p>
          <a:p>
            <a:pPr fontAlgn="base"/>
            <a:r>
              <a:rPr lang="en-US" sz="2000" b="1" smtClean="0"/>
              <a:t>PZH-Beleid PZH</a:t>
            </a:r>
            <a:r>
              <a:rPr lang="en-US" sz="2000" b="1" smtClean="0"/>
              <a:t>	</a:t>
            </a:r>
            <a:r>
              <a:rPr lang="en-US" sz="2000" smtClean="0"/>
              <a:t>Het SPV gaat uit van een gestructureerde samenwerking, waarbij de 3E’s inte-</a:t>
            </a:r>
          </a:p>
          <a:p>
            <a:pPr fontAlgn="base"/>
            <a:r>
              <a:rPr lang="en-US" sz="2000"/>
              <a:t>	</a:t>
            </a:r>
            <a:r>
              <a:rPr lang="en-US" sz="2000" smtClean="0"/>
              <a:t>	graal worden afgewogen. Het liefst op regionaal niveau, tussen gemeente en </a:t>
            </a:r>
          </a:p>
          <a:p>
            <a:pPr fontAlgn="base"/>
            <a:r>
              <a:rPr lang="en-US" sz="2000"/>
              <a:t>	</a:t>
            </a:r>
            <a:r>
              <a:rPr lang="en-US" sz="2000" smtClean="0"/>
              <a:t>	provincie in. De vraag doet zich voor: hoe en wat?</a:t>
            </a:r>
          </a:p>
          <a:p>
            <a:pPr fontAlgn="base"/>
            <a:r>
              <a:rPr lang="en-US" sz="2000"/>
              <a:t>	</a:t>
            </a:r>
            <a:r>
              <a:rPr lang="en-US" sz="2000" smtClean="0"/>
              <a:t>	</a:t>
            </a:r>
          </a:p>
          <a:p>
            <a:pPr fontAlgn="base"/>
            <a:r>
              <a:rPr lang="en-US" sz="2000" b="1" smtClean="0"/>
              <a:t>PR-Risico’s PZH</a:t>
            </a:r>
            <a:r>
              <a:rPr lang="en-US" sz="2000" b="1" smtClean="0"/>
              <a:t>	</a:t>
            </a:r>
            <a:r>
              <a:rPr lang="en-US" sz="2000" smtClean="0"/>
              <a:t>Op weg naar een risicogestuurde aanpak, kent een paar stapen: risico’s </a:t>
            </a:r>
          </a:p>
          <a:p>
            <a:pPr fontAlgn="base"/>
            <a:r>
              <a:rPr lang="en-US" sz="2000"/>
              <a:t>	</a:t>
            </a:r>
            <a:r>
              <a:rPr lang="en-US" sz="2000" smtClean="0"/>
              <a:t>	inventariseren, wegen/prioriteren, verantwoordelijkheden beleggen, keuze/ </a:t>
            </a:r>
          </a:p>
          <a:p>
            <a:pPr fontAlgn="base"/>
            <a:r>
              <a:rPr lang="en-US" sz="2000"/>
              <a:t>	</a:t>
            </a:r>
            <a:r>
              <a:rPr lang="en-US" sz="2000" smtClean="0"/>
              <a:t>	uitvoering en monitoring/evaluatie. En daarbinnen de vraag: hoe en wat?</a:t>
            </a:r>
            <a:endParaRPr lang="en-US" sz="2000"/>
          </a:p>
          <a:p>
            <a:pPr fontAlgn="base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877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81FB3957-99BB-214E-A4EB-A9CBA0DE8BBF}"/>
              </a:ext>
            </a:extLst>
          </p:cNvPr>
          <p:cNvSpPr txBox="1"/>
          <p:nvPr/>
        </p:nvSpPr>
        <p:spPr>
          <a:xfrm>
            <a:off x="1453007" y="881507"/>
            <a:ext cx="822514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Dagprogramma</a:t>
            </a:r>
          </a:p>
          <a:p>
            <a:endParaRPr lang="en-US" sz="2500"/>
          </a:p>
          <a:p>
            <a:pPr fontAlgn="base"/>
            <a:r>
              <a:rPr lang="en-US" sz="2000" smtClean="0"/>
              <a:t>14:00 </a:t>
            </a:r>
            <a:r>
              <a:rPr lang="en-US" sz="2000"/>
              <a:t>uur 	</a:t>
            </a:r>
            <a:r>
              <a:rPr lang="nl-NL" sz="2000" b="1" smtClean="0"/>
              <a:t>Plenaire samenvatting/reacties door dagvoorzitter</a:t>
            </a:r>
            <a:endParaRPr lang="nl-NL" sz="2000" b="1"/>
          </a:p>
          <a:p>
            <a:pPr fontAlgn="base"/>
            <a:r>
              <a:rPr lang="nl-NL" sz="2000"/>
              <a:t> </a:t>
            </a:r>
          </a:p>
          <a:p>
            <a:r>
              <a:rPr lang="en-US" sz="2000" smtClean="0"/>
              <a:t>		</a:t>
            </a:r>
            <a:r>
              <a:rPr lang="nl-NL" sz="2000"/>
              <a:t>Wat heb ik opgestoken</a:t>
            </a:r>
            <a:r>
              <a:rPr lang="nl-NL" sz="2000" smtClean="0"/>
              <a:t>?</a:t>
            </a:r>
            <a:endParaRPr lang="nl-NL" sz="2000"/>
          </a:p>
          <a:p>
            <a:r>
              <a:rPr lang="nl-NL" sz="2000"/>
              <a:t> </a:t>
            </a:r>
            <a:r>
              <a:rPr lang="nl-NL" sz="2000" smtClean="0"/>
              <a:t>		Wat </a:t>
            </a:r>
            <a:r>
              <a:rPr lang="nl-NL" sz="2000"/>
              <a:t>wil ik nog kwijt?</a:t>
            </a:r>
          </a:p>
          <a:p>
            <a:r>
              <a:rPr lang="nl-NL" sz="2000"/>
              <a:t> </a:t>
            </a:r>
            <a:r>
              <a:rPr lang="nl-NL" sz="2000" smtClean="0"/>
              <a:t>		Waar </a:t>
            </a:r>
            <a:r>
              <a:rPr lang="nl-NL" sz="2000"/>
              <a:t>ga ik mee aan de slag</a:t>
            </a:r>
            <a:r>
              <a:rPr lang="nl-NL" sz="2000" smtClean="0"/>
              <a:t>?</a:t>
            </a:r>
          </a:p>
          <a:p>
            <a:endParaRPr lang="en-US" sz="2000" smtClean="0"/>
          </a:p>
          <a:p>
            <a:endParaRPr lang="en-US" sz="2000"/>
          </a:p>
          <a:p>
            <a:pPr fontAlgn="base"/>
            <a:r>
              <a:rPr lang="en-US" sz="2000" smtClean="0"/>
              <a:t>14:20 </a:t>
            </a:r>
            <a:r>
              <a:rPr lang="en-US" sz="2000"/>
              <a:t>uur 	</a:t>
            </a:r>
            <a:r>
              <a:rPr lang="en-US" sz="2000" b="1" smtClean="0"/>
              <a:t>Afsluiting door Annette ter Kuile, </a:t>
            </a:r>
          </a:p>
          <a:p>
            <a:pPr fontAlgn="base"/>
            <a:r>
              <a:rPr lang="en-US" sz="2000"/>
              <a:t>	</a:t>
            </a:r>
            <a:r>
              <a:rPr lang="en-US" sz="2000" smtClean="0"/>
              <a:t>	afdeling Mobiliteit en Milieu, Provincie Zuid-Holland</a:t>
            </a:r>
            <a:endParaRPr lang="en-US" sz="2000"/>
          </a:p>
          <a:p>
            <a:pPr fontAlgn="base"/>
            <a:endParaRPr lang="en-US" sz="2000"/>
          </a:p>
          <a:p>
            <a:pPr fontAlgn="base"/>
            <a:endParaRPr lang="en-US" sz="2000"/>
          </a:p>
          <a:p>
            <a:r>
              <a:rPr lang="en-US" sz="2000" smtClean="0"/>
              <a:t>14:30 </a:t>
            </a:r>
            <a:r>
              <a:rPr lang="en-US" sz="2000"/>
              <a:t>uur 	</a:t>
            </a:r>
            <a:r>
              <a:rPr lang="en-US" sz="2000" b="1" smtClean="0"/>
              <a:t>Afsluiting met een drankje</a:t>
            </a:r>
            <a:endParaRPr lang="en-US" sz="2000" b="1"/>
          </a:p>
          <a:p>
            <a:endParaRPr lang="nl-NL" sz="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81FB3957-99BB-214E-A4EB-A9CBA0DE8BBF}"/>
              </a:ext>
            </a:extLst>
          </p:cNvPr>
          <p:cNvSpPr txBox="1"/>
          <p:nvPr/>
        </p:nvSpPr>
        <p:spPr>
          <a:xfrm>
            <a:off x="1453007" y="881507"/>
            <a:ext cx="1019265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/>
              <a:t>Dank voor uw komst…</a:t>
            </a:r>
            <a:endParaRPr lang="en-US" sz="2500" b="1" dirty="0"/>
          </a:p>
          <a:p>
            <a:endParaRPr lang="en-US" sz="2500" dirty="0"/>
          </a:p>
          <a:p>
            <a:endParaRPr lang="en-US" sz="2000" smtClean="0"/>
          </a:p>
          <a:p>
            <a:endParaRPr lang="en-US" sz="2000"/>
          </a:p>
          <a:p>
            <a:endParaRPr lang="en-US" sz="2000" smtClean="0"/>
          </a:p>
          <a:p>
            <a:endParaRPr lang="en-US" sz="2000"/>
          </a:p>
          <a:p>
            <a:endParaRPr lang="en-US" sz="2000" smtClean="0"/>
          </a:p>
          <a:p>
            <a:r>
              <a:rPr lang="en-US" sz="6000" i="1" smtClean="0"/>
              <a:t>Waar ga ik mee aan de slag?</a:t>
            </a:r>
            <a:endParaRPr lang="en-US" sz="6000" i="1" dirty="0"/>
          </a:p>
          <a:p>
            <a:endParaRPr lang="nl-NL" sz="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81FB3957-99BB-214E-A4EB-A9CBA0DE8BBF}"/>
              </a:ext>
            </a:extLst>
          </p:cNvPr>
          <p:cNvSpPr txBox="1"/>
          <p:nvPr/>
        </p:nvSpPr>
        <p:spPr>
          <a:xfrm>
            <a:off x="1453007" y="881507"/>
            <a:ext cx="822514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Kop</a:t>
            </a:r>
          </a:p>
          <a:p>
            <a:endParaRPr lang="en-US" sz="2500" dirty="0"/>
          </a:p>
          <a:p>
            <a:r>
              <a:rPr lang="en-US" sz="2000" dirty="0"/>
              <a:t>Tekst</a:t>
            </a:r>
          </a:p>
          <a:p>
            <a:endParaRPr lang="nl-NL" sz="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50</Words>
  <Application>Microsoft Office PowerPoint</Application>
  <PresentationFormat>Aangepast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horstem</cp:lastModifiedBy>
  <cp:revision>31</cp:revision>
  <dcterms:created xsi:type="dcterms:W3CDTF">2018-07-10T08:06:46Z</dcterms:created>
  <dcterms:modified xsi:type="dcterms:W3CDTF">2019-09-18T13:23:58Z</dcterms:modified>
</cp:coreProperties>
</file>