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490" r:id="rId6"/>
    <p:sldId id="488" r:id="rId7"/>
    <p:sldId id="475" r:id="rId8"/>
    <p:sldId id="494" r:id="rId9"/>
    <p:sldId id="495" r:id="rId10"/>
    <p:sldId id="496" r:id="rId11"/>
    <p:sldId id="497" r:id="rId12"/>
    <p:sldId id="492" r:id="rId13"/>
    <p:sldId id="498" r:id="rId14"/>
    <p:sldId id="491" r:id="rId15"/>
    <p:sldId id="500" r:id="rId16"/>
    <p:sldId id="257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fel, Peter" initials="RP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364" autoAdjust="0"/>
  </p:normalViewPr>
  <p:slideViewPr>
    <p:cSldViewPr snapToGrid="0">
      <p:cViewPr varScale="1">
        <p:scale>
          <a:sx n="60" d="100"/>
          <a:sy n="60" d="100"/>
        </p:scale>
        <p:origin x="-8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3D43-8D78-4645-8CD6-766F36F78B91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D8139-95B3-49D1-8611-E753FB7C9EBC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59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dirty="0"/>
              <a:t>Zelf de eerste vraag stellen (ook op basis van wat vanmorgen gehoord is):</a:t>
            </a:r>
          </a:p>
          <a:p>
            <a:r>
              <a:rPr lang="nl-NL" sz="1200" dirty="0"/>
              <a:t>Snelheid wordt binnen mijn gemeente als een probleem ervaren, daarom kijk ik naar de snelheid op locaties waar dit gevoel heerst. Ben ik dan </a:t>
            </a:r>
            <a:r>
              <a:rPr lang="nl-NL" sz="1200" dirty="0" err="1"/>
              <a:t>risicogestuurd</a:t>
            </a:r>
            <a:r>
              <a:rPr lang="nl-NL" sz="1200" dirty="0"/>
              <a:t> bezig? Vervolgvraag: wat kan ik nog meer doen met snelheid? </a:t>
            </a:r>
          </a:p>
          <a:p>
            <a:r>
              <a:rPr lang="nl-NL" sz="1200" dirty="0"/>
              <a:t>Binnen mijn gemeente herinrichten we wegen conform duurzaam veilig, is duurzaam veilig inrichten </a:t>
            </a:r>
            <a:r>
              <a:rPr lang="nl-NL" sz="1200" dirty="0" err="1"/>
              <a:t>risicogestuurd</a:t>
            </a:r>
            <a:r>
              <a:rPr lang="nl-NL" sz="1200" dirty="0"/>
              <a:t>? </a:t>
            </a:r>
          </a:p>
          <a:p>
            <a:r>
              <a:rPr lang="nl-NL" sz="1200" dirty="0"/>
              <a:t>Hoe </a:t>
            </a:r>
            <a:r>
              <a:rPr lang="nl-NL" sz="1200" dirty="0" err="1"/>
              <a:t>creeer</a:t>
            </a:r>
            <a:r>
              <a:rPr lang="nl-NL" sz="1200" dirty="0"/>
              <a:t> ik urgentie bij bestuurders, ze handelen pas bij ernstige ongevallen (reactief). </a:t>
            </a:r>
          </a:p>
          <a:p>
            <a:r>
              <a:rPr lang="nl-NL" dirty="0"/>
              <a:t>Ik weet wat in mijn gemeente de grootste risico’s zijn, hoe verwerk ik dit tot </a:t>
            </a:r>
            <a:r>
              <a:rPr lang="nl-NL" dirty="0" err="1"/>
              <a:t>risicogestuurd</a:t>
            </a:r>
            <a:r>
              <a:rPr lang="nl-NL" dirty="0"/>
              <a:t> beleid?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CONCEPT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BBBE7-3A02-4EF8-91D1-D5DE92EE4854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10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CONCEPT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BBBE7-3A02-4EF8-91D1-D5DE92EE4854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87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Daarnaast ook een oververtegenwoordiging van de verkeersdoden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D8139-95B3-49D1-8611-E753FB7C9EB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242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dirty="0" err="1"/>
              <a:t>seniorproof</a:t>
            </a:r>
            <a:r>
              <a:rPr lang="nl-NL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D8139-95B3-49D1-8611-E753FB7C9EB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231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Mochten we tijd over hebben kunnen we er nog een case uitpakken, bijvoorbeeld zichtbaarheid (fietsverlichting).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D8139-95B3-49D1-8611-E753FB7C9EB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138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Mocht er niks komen vanuit de zaal: bijvoorbeeld gereden snelheid pakken.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D8139-95B3-49D1-8611-E753FB7C9EB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523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D8139-95B3-49D1-8611-E753FB7C9EB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80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E75A9-D5F6-4B73-99A1-F6883C0E1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92B588-5426-41BF-9A86-BBFCA4BD3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3D35DB-8320-4413-979D-8CCAB449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33ADB5-7A1D-46B7-A72B-1CD41F40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E3CFC-9065-4426-80F3-67AC417E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354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A0DE8-1651-41B3-BEB8-14D27EC3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8011AF-E99C-4CA6-BC70-269B70683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7668E0-D82A-489F-82CF-BA5E1CDD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1E119E-C3C7-41ED-996F-95339DDE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F31B3-DA9F-4392-ACE6-B3368F5D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405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61B912-0C58-45C5-99CF-FA520D77A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FCF540-65A2-45C3-932E-24EBC4E95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AF9CFD-65D0-49BF-B01E-4C481C42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AD917-D041-4F50-9F27-1B92446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C69782-208D-471B-A324-0CE07BD9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295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EEF1B-B5F3-4693-8FE0-D9BE5831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30298-2B37-4C03-9810-CA663298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0BB0A-9267-4B20-8335-F875E6C8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76B99A-D3FF-46F7-AB3E-4D195FE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DCD20A-F5C1-46DE-B2E3-67107742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821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E9B89-5A41-493D-8F5B-F01B79B0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B403B-5A70-4C2F-B43D-05FEC50A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E9F68-FBFC-44DA-95EC-70D03013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54BBC-FD80-4316-9AE1-7C653B8A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54FDA-E5E8-477B-A52C-8D352022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129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0E7BD-5CAC-4F4F-9A0D-7AFD6BEF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4034A-A1CB-4C4D-B92E-8C03B6DBC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615CB7-61A5-4620-8E9A-C61A4C38F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79E6D4-E31E-4D7D-9CA0-8729D118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2CAD60-036E-4DAF-B446-79FB796B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D67AE2-B548-4DF8-BD68-A9E1D1DF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4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3C149-A28C-4176-8569-FEDD62D5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7B25F-434B-4125-9503-FDEDAC6DF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777627-F39F-47E9-BD2B-2D9473A1D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1AA1EE-FE19-4FEE-8827-BD99129F5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EB897C-7D4B-42AB-A0A4-2C8A086DB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5DDA5D-77F4-4BD6-96FC-D7C02476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09F97E-5759-4119-AD93-ECD1FD0F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C1E70F-5551-40E9-8824-56AF36B8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351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08670-1549-4804-A7C2-33AF47C1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508C55-BCB6-43C3-9ABD-77780208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7A1DBF-79BE-4D3A-8AE7-12017CF1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A5B92E-4590-4F19-8C1F-A502ED34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429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BE8FF-DB98-479D-9592-F912037C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3CD2AE-EE83-4AD9-9E7C-756C8D03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50076C-923B-407A-8565-7DE13910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248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DC0D4-2AA3-44CF-A983-8D6EDC2F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CF2E4-454C-42DF-961F-8DF629E6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799E71-1B03-4DBA-AB84-802B1DAF8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10A83C-3677-4DC4-90A2-70F921C7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824204-E615-4261-BC25-9E8F191A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4AF648-8A40-4DAC-B65F-20BE4A75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816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40268-E828-45B6-B10D-6D66F4AC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51C7A7-5B1C-49E0-B5A3-7ABB18B4B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0D7002-52C9-40CA-8DD2-5092E2F68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ED9B2-66AC-409F-9CE4-51FF0BB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C9C3FF-93A8-4CAD-A6A3-AC3F1087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E4844F-B366-4DD6-ADE1-0E7C3304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121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F7B37F-55D2-4487-9A7D-CA74C724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8C379B-83A7-4C13-9D26-462C6BB8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7B2DFE-4CA7-4D2F-A085-B4F5BBB94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E5F9-C3B1-4409-8175-3F9E6538F7F7}" type="datetimeFigureOut">
              <a:rPr lang="x-none" smtClean="0"/>
              <a:t>19-9-2019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2A90FE-E1B6-4A06-BBA2-CA1D8461F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1947A-C20C-4645-AED1-75AC90191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C87C-3255-4463-A139-F8797970D376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01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rdh.nl/SPV2030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adiso365-my.sharepoint.com/personal/peter_riefel_arcadis_com1/Documents/D05041.000038%20SPV%20MRDH/Info%20DIRA%20overleg%20MRDH%2012-09-2019/Animatie%20SPV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adiso365-my.sharepoint.com/personal/peter_riefel_arcadis_com1/Documents/D05041.000038%20SPV%20MRDH/Info%20DIRA%20overleg%20MRDH%2012-09-2019/Animatie%20SPV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8C5A7-DE0B-4214-A029-238C7DF92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599" y="1757779"/>
            <a:ext cx="4869617" cy="13227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de MRDH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gan</a:t>
            </a:r>
            <a:r>
              <a:rPr lang="en-US" sz="4400" dirty="0"/>
              <a:t>g…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DDC3811-7882-4430-95F5-4F4298005E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08" y="1358901"/>
            <a:ext cx="4105275" cy="2725902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0E5A74-B6AB-4C3D-B30C-8004C3427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683" y="5689600"/>
            <a:ext cx="6172782" cy="364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 err="1"/>
              <a:t>Regiobijeenkomst</a:t>
            </a:r>
            <a:r>
              <a:rPr lang="en-US" sz="1800" dirty="0"/>
              <a:t> Zuid-Holland, 19 </a:t>
            </a:r>
            <a:r>
              <a:rPr lang="en-US" sz="1800" dirty="0" err="1"/>
              <a:t>september</a:t>
            </a:r>
            <a:r>
              <a:rPr lang="en-US" sz="1800" dirty="0"/>
              <a:t> 2019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4ECF60-49D7-41E4-94CD-6D10082E6E5C}"/>
              </a:ext>
            </a:extLst>
          </p:cNvPr>
          <p:cNvSpPr txBox="1">
            <a:spLocks/>
          </p:cNvSpPr>
          <p:nvPr/>
        </p:nvSpPr>
        <p:spPr>
          <a:xfrm>
            <a:off x="6599265" y="3423417"/>
            <a:ext cx="4869617" cy="132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Van </a:t>
            </a:r>
            <a:r>
              <a:rPr lang="en-US" sz="2000" dirty="0" err="1"/>
              <a:t>analyse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risico-gestuurde</a:t>
            </a:r>
            <a:r>
              <a:rPr lang="en-US" sz="2000" dirty="0"/>
              <a:t> </a:t>
            </a:r>
            <a:r>
              <a:rPr lang="en-US" sz="2000" dirty="0" err="1"/>
              <a:t>aanpak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92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Aanzet tot risico-indicatoren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107"/>
            <a:ext cx="7522029" cy="42548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i="1" dirty="0"/>
              <a:t>Wat zijn mogelijke risico-indicatoren?</a:t>
            </a:r>
          </a:p>
          <a:p>
            <a:r>
              <a:rPr lang="nl-NL" dirty="0"/>
              <a:t>25% van de ouderen bereiken met fietsvaardigheidslessen</a:t>
            </a:r>
          </a:p>
          <a:p>
            <a:r>
              <a:rPr lang="nl-NL" dirty="0"/>
              <a:t>80% van de hoofdfietsroutes (inclusief de belangrijkste recreatieve fietsroutes) moeten “</a:t>
            </a:r>
            <a:r>
              <a:rPr lang="nl-NL" dirty="0" err="1"/>
              <a:t>seniorproof</a:t>
            </a:r>
            <a:r>
              <a:rPr lang="nl-NL" dirty="0"/>
              <a:t>” zijn. </a:t>
            </a:r>
          </a:p>
          <a:p>
            <a:r>
              <a:rPr lang="nl-NL" dirty="0"/>
              <a:t>……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Welke data is nodig voor goede monitoring?</a:t>
            </a:r>
          </a:p>
          <a:p>
            <a:pPr>
              <a:buFontTx/>
              <a:buChar char="-"/>
            </a:pPr>
            <a:r>
              <a:rPr lang="nl-NL" dirty="0"/>
              <a:t>Fietsnetwerk (hoofdfietsroutes + recreatieve routes)</a:t>
            </a:r>
          </a:p>
          <a:p>
            <a:pPr>
              <a:buFontTx/>
              <a:buChar char="-"/>
            </a:pPr>
            <a:r>
              <a:rPr lang="nl-NL" dirty="0"/>
              <a:t>Intensiteiten langzaam verkeer </a:t>
            </a:r>
          </a:p>
          <a:p>
            <a:pPr>
              <a:buFontTx/>
              <a:buChar char="-"/>
            </a:pPr>
            <a:r>
              <a:rPr lang="nl-NL" dirty="0"/>
              <a:t>Kenmerken fietsinfrastructuur</a:t>
            </a:r>
          </a:p>
          <a:p>
            <a:pPr>
              <a:buFontTx/>
              <a:buChar char="-"/>
            </a:pPr>
            <a:r>
              <a:rPr lang="nl-NL" dirty="0"/>
              <a:t>Locatie slachtoffers doelgroep (betere registratie)</a:t>
            </a:r>
          </a:p>
          <a:p>
            <a:pPr>
              <a:buFontTx/>
              <a:buChar char="-"/>
            </a:pPr>
            <a:r>
              <a:rPr lang="nl-NL" dirty="0"/>
              <a:t>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2F6195-72B6-41EE-9100-A4B3A2A60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705" y="4452730"/>
            <a:ext cx="4164366" cy="18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Maatregelen (3E’s), voorbeelden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231"/>
            <a:ext cx="6482288" cy="4027732"/>
          </a:xfrm>
        </p:spPr>
        <p:txBody>
          <a:bodyPr>
            <a:normAutofit/>
          </a:bodyPr>
          <a:lstStyle/>
          <a:p>
            <a:r>
              <a:rPr lang="nl-NL" dirty="0"/>
              <a:t>Inventarisatie van fietsinfrastructuur (paaltjes, bermen en andere obstakels). </a:t>
            </a:r>
          </a:p>
          <a:p>
            <a:r>
              <a:rPr lang="nl-NL" dirty="0"/>
              <a:t>Geschikte educatiepakketten onderzoeken en aanbieden</a:t>
            </a:r>
          </a:p>
          <a:p>
            <a:r>
              <a:rPr lang="nl-NL" dirty="0"/>
              <a:t>Kennisuitwisseling (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practices</a:t>
            </a:r>
            <a:r>
              <a:rPr lang="nl-NL" dirty="0"/>
              <a:t>) vanuit de MRDH</a:t>
            </a:r>
          </a:p>
          <a:p>
            <a:r>
              <a:rPr lang="nl-NL" dirty="0"/>
              <a:t>Bemiddelen tussen gemeenten bij overschrijdende (regionale) fietsroutes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C94A44-F1CB-4701-B354-DC716CF79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00" y="1956610"/>
            <a:ext cx="2206487" cy="22064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3E6E187-3EF9-4732-94A8-8AE5BF6F5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090"/>
          <a:stretch/>
        </p:blipFill>
        <p:spPr>
          <a:xfrm>
            <a:off x="7414734" y="4534503"/>
            <a:ext cx="3249238" cy="19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Ronde langs de gemeenten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231"/>
            <a:ext cx="9259957" cy="4027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Wat is het grootste risico in uw gemeente?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zijn mogelijke risico-indicatoren?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zijn mogelijke maatregelen?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Wie wil een voorbeeldgemeente zijn (vraag kennisnetwerk)?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0BCF1C7-DFC9-4D01-9C51-6F0EE5DED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50" y="2912099"/>
            <a:ext cx="2979753" cy="19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223BA-B51A-4F48-9F06-2AD2A63D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78" y="672424"/>
            <a:ext cx="8246498" cy="12153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Hoe </a:t>
            </a:r>
            <a:r>
              <a:rPr lang="en-US" b="1" dirty="0" err="1">
                <a:solidFill>
                  <a:schemeClr val="accent1"/>
                </a:solidFill>
              </a:rPr>
              <a:t>verder</a:t>
            </a:r>
            <a:r>
              <a:rPr lang="en-US" b="1" dirty="0">
                <a:solidFill>
                  <a:schemeClr val="accent1"/>
                </a:solidFill>
              </a:rPr>
              <a:t> – </a:t>
            </a:r>
            <a:r>
              <a:rPr lang="en-US" b="1" dirty="0" err="1">
                <a:solidFill>
                  <a:schemeClr val="accent1"/>
                </a:solidFill>
              </a:rPr>
              <a:t>proces</a:t>
            </a:r>
            <a:r>
              <a:rPr lang="en-US" b="1" dirty="0">
                <a:solidFill>
                  <a:schemeClr val="accent1"/>
                </a:solidFill>
              </a:rPr>
              <a:t> MRDH</a:t>
            </a:r>
            <a:endParaRPr lang="x-none" b="1" dirty="0">
              <a:solidFill>
                <a:schemeClr val="accen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0E542C33-77DB-4B53-BEE3-6C1172BFE0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3801" y="628659"/>
            <a:ext cx="2004248" cy="156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xmlns="" id="{10E37120-8E83-46F1-A7CC-69C8C1D34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3673" y="1704512"/>
            <a:ext cx="9516862" cy="4758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D7D135-6C07-42C9-8F68-35254B1CADE3}"/>
              </a:ext>
            </a:extLst>
          </p:cNvPr>
          <p:cNvSpPr txBox="1"/>
          <p:nvPr/>
        </p:nvSpPr>
        <p:spPr>
          <a:xfrm>
            <a:off x="9392575" y="5359085"/>
            <a:ext cx="28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Zie website MRDH</a:t>
            </a:r>
            <a:r>
              <a:rPr lang="nl-NL" u="sng" dirty="0">
                <a:hlinkClick r:id="rId5"/>
              </a:rPr>
              <a:t> https://mrdh.nl/SPV2030</a:t>
            </a:r>
            <a:r>
              <a:rPr lang="nl-NL" dirty="0"/>
              <a:t>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A022CB23-8BB0-42CD-9EE4-0C7D6CF64C93}"/>
              </a:ext>
            </a:extLst>
          </p:cNvPr>
          <p:cNvSpPr/>
          <p:nvPr/>
        </p:nvSpPr>
        <p:spPr>
          <a:xfrm>
            <a:off x="9392575" y="4901560"/>
            <a:ext cx="2799425" cy="1561383"/>
          </a:xfrm>
          <a:prstGeom prst="wedgeEllipseCallout">
            <a:avLst>
              <a:gd name="adj1" fmla="val -56657"/>
              <a:gd name="adj2" fmla="val -56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461C0EB9-59E5-4531-8E2D-DB48333DEC05}"/>
              </a:ext>
            </a:extLst>
          </p:cNvPr>
          <p:cNvSpPr/>
          <p:nvPr/>
        </p:nvSpPr>
        <p:spPr>
          <a:xfrm rot="16200000">
            <a:off x="4410568" y="5849355"/>
            <a:ext cx="11509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altLang="nl-NL" b="1" dirty="0" err="1">
                <a:solidFill>
                  <a:schemeClr val="accent1"/>
                </a:solidFill>
              </a:rPr>
              <a:t>Welke</a:t>
            </a:r>
            <a:r>
              <a:rPr lang="en-US" altLang="nl-NL" b="1" dirty="0">
                <a:solidFill>
                  <a:schemeClr val="accent1"/>
                </a:solidFill>
              </a:rPr>
              <a:t> </a:t>
            </a:r>
            <a:r>
              <a:rPr lang="en-US" altLang="nl-NL" b="1" dirty="0" err="1">
                <a:solidFill>
                  <a:schemeClr val="accent1"/>
                </a:solidFill>
              </a:rPr>
              <a:t>vragen</a:t>
            </a:r>
            <a:r>
              <a:rPr lang="en-US" altLang="nl-NL" b="1" dirty="0">
                <a:solidFill>
                  <a:schemeClr val="accent1"/>
                </a:solidFill>
              </a:rPr>
              <a:t> </a:t>
            </a:r>
            <a:r>
              <a:rPr lang="en-US" altLang="nl-NL" b="1" dirty="0" err="1">
                <a:solidFill>
                  <a:schemeClr val="accent1"/>
                </a:solidFill>
              </a:rPr>
              <a:t>heeft</a:t>
            </a:r>
            <a:r>
              <a:rPr lang="en-US" altLang="nl-NL" b="1" dirty="0">
                <a:solidFill>
                  <a:schemeClr val="accent1"/>
                </a:solidFill>
              </a:rPr>
              <a:t> u </a:t>
            </a:r>
            <a:r>
              <a:rPr lang="en-US" altLang="nl-NL" b="1" dirty="0" err="1">
                <a:solidFill>
                  <a:schemeClr val="accent1"/>
                </a:solidFill>
              </a:rPr>
              <a:t>na</a:t>
            </a:r>
            <a:r>
              <a:rPr lang="en-US" altLang="nl-NL" b="1" dirty="0">
                <a:solidFill>
                  <a:schemeClr val="accent1"/>
                </a:solidFill>
              </a:rPr>
              <a:t> </a:t>
            </a:r>
            <a:r>
              <a:rPr lang="en-US" altLang="nl-NL" b="1" dirty="0" err="1">
                <a:solidFill>
                  <a:schemeClr val="accent1"/>
                </a:solidFill>
              </a:rPr>
              <a:t>vanmorgen</a:t>
            </a:r>
            <a:r>
              <a:rPr lang="en-US" altLang="nl-NL" b="1" dirty="0">
                <a:solidFill>
                  <a:schemeClr val="accent1"/>
                </a:solidFill>
              </a:rPr>
              <a:t>?</a:t>
            </a:r>
            <a:endParaRPr lang="nl-NL" altLang="nl-NL" b="1" dirty="0">
              <a:solidFill>
                <a:schemeClr val="accent1"/>
              </a:solidFill>
            </a:endParaRPr>
          </a:p>
        </p:txBody>
      </p:sp>
      <p:sp>
        <p:nvSpPr>
          <p:cNvPr id="13" name="Tijdelijke aanduiding voor tekst 3"/>
          <p:cNvSpPr>
            <a:spLocks noGrp="1"/>
          </p:cNvSpPr>
          <p:nvPr>
            <p:ph idx="1"/>
          </p:nvPr>
        </p:nvSpPr>
        <p:spPr>
          <a:xfrm>
            <a:off x="821514" y="2121763"/>
            <a:ext cx="5394459" cy="4095974"/>
          </a:xfrm>
        </p:spPr>
        <p:txBody>
          <a:bodyPr>
            <a:normAutofit/>
          </a:bodyPr>
          <a:lstStyle/>
          <a:p>
            <a:r>
              <a:rPr lang="nl-NL" sz="2400" dirty="0"/>
              <a:t>…..</a:t>
            </a:r>
          </a:p>
          <a:p>
            <a:pPr marL="0" indent="0">
              <a:buNone/>
            </a:pPr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pPr lvl="1"/>
            <a:endParaRPr lang="nl-NL" sz="1900" dirty="0"/>
          </a:p>
          <a:p>
            <a:pPr lvl="1"/>
            <a:endParaRPr lang="nl-NL" sz="1900" dirty="0"/>
          </a:p>
          <a:p>
            <a:pPr lvl="1"/>
            <a:endParaRPr lang="nl-NL" sz="1900" dirty="0"/>
          </a:p>
        </p:txBody>
      </p:sp>
      <p:pic>
        <p:nvPicPr>
          <p:cNvPr id="5" name="Afbeelding 3">
            <a:hlinkClick r:id="rId3"/>
            <a:extLst>
              <a:ext uri="{FF2B5EF4-FFF2-40B4-BE49-F238E27FC236}">
                <a16:creationId xmlns:a16="http://schemas.microsoft.com/office/drawing/2014/main" xmlns="" id="{EB50D200-38C9-488B-AF9F-BEF49F06B9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6671" y="321176"/>
            <a:ext cx="1963023" cy="1334271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037184" y="1115414"/>
            <a:ext cx="7380914" cy="540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A car parked on the side of a road&#10;&#10;Description automatically generated">
            <a:extLst>
              <a:ext uri="{FF2B5EF4-FFF2-40B4-BE49-F238E27FC236}">
                <a16:creationId xmlns:a16="http://schemas.microsoft.com/office/drawing/2014/main" xmlns="" id="{AB586A3B-C36E-42C6-A02B-6A8305364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47" y="2130598"/>
            <a:ext cx="5121995" cy="34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1</a:t>
            </a:r>
            <a:r>
              <a:rPr lang="nl-NL" b="1" baseline="30000" dirty="0">
                <a:solidFill>
                  <a:schemeClr val="accent1"/>
                </a:solidFill>
              </a:rPr>
              <a:t>e</a:t>
            </a:r>
            <a:r>
              <a:rPr lang="nl-NL" b="1" dirty="0">
                <a:solidFill>
                  <a:schemeClr val="accent1"/>
                </a:solidFill>
              </a:rPr>
              <a:t> Resultaten gesprekken (bestuurlijk)  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231"/>
            <a:ext cx="9555867" cy="402773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Bestuurders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positief</a:t>
            </a:r>
            <a:r>
              <a:rPr lang="en-US" dirty="0"/>
              <a:t> </a:t>
            </a:r>
            <a:r>
              <a:rPr lang="en-US" dirty="0" err="1"/>
              <a:t>tegenover</a:t>
            </a:r>
            <a:r>
              <a:rPr lang="en-US" dirty="0"/>
              <a:t> </a:t>
            </a:r>
            <a:r>
              <a:rPr lang="en-US" dirty="0" err="1"/>
              <a:t>verkeersveiligheid</a:t>
            </a:r>
            <a:r>
              <a:rPr lang="en-US" dirty="0"/>
              <a:t> </a:t>
            </a:r>
          </a:p>
          <a:p>
            <a:r>
              <a:rPr lang="en-US" dirty="0" err="1"/>
              <a:t>Verkeersveiligheid</a:t>
            </a:r>
            <a:r>
              <a:rPr lang="en-US" dirty="0"/>
              <a:t> is </a:t>
            </a:r>
            <a:r>
              <a:rPr lang="en-US" dirty="0" err="1"/>
              <a:t>onderdeel</a:t>
            </a:r>
            <a:r>
              <a:rPr lang="en-US" dirty="0"/>
              <a:t> van </a:t>
            </a:r>
            <a:r>
              <a:rPr lang="en-US" dirty="0" err="1"/>
              <a:t>Mobiliteitsbeleid</a:t>
            </a:r>
            <a:r>
              <a:rPr lang="en-US" dirty="0"/>
              <a:t>,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apart </a:t>
            </a:r>
            <a:r>
              <a:rPr lang="en-US" dirty="0" err="1"/>
              <a:t>genoemd</a:t>
            </a:r>
            <a:r>
              <a:rPr lang="en-US" dirty="0"/>
              <a:t> in </a:t>
            </a:r>
            <a:r>
              <a:rPr lang="en-US" dirty="0" err="1"/>
              <a:t>coalitieakkoord</a:t>
            </a:r>
            <a:r>
              <a:rPr lang="en-US" dirty="0"/>
              <a:t>  </a:t>
            </a:r>
          </a:p>
          <a:p>
            <a:r>
              <a:rPr lang="en-US" dirty="0" err="1"/>
              <a:t>Risico-gestuurde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 is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onbekend</a:t>
            </a:r>
            <a:r>
              <a:rPr lang="en-US" dirty="0"/>
              <a:t> </a:t>
            </a:r>
          </a:p>
          <a:p>
            <a:r>
              <a:rPr lang="en-US" dirty="0" err="1"/>
              <a:t>Nadruk</a:t>
            </a:r>
            <a:r>
              <a:rPr lang="en-US" dirty="0"/>
              <a:t> op </a:t>
            </a:r>
            <a:r>
              <a:rPr lang="en-US" dirty="0" err="1"/>
              <a:t>infrastructuur</a:t>
            </a:r>
            <a:r>
              <a:rPr lang="en-US" dirty="0"/>
              <a:t> </a:t>
            </a:r>
            <a:r>
              <a:rPr lang="en-US" dirty="0" err="1"/>
              <a:t>gevolgd</a:t>
            </a:r>
            <a:r>
              <a:rPr lang="en-US" dirty="0"/>
              <a:t> door </a:t>
            </a:r>
            <a:r>
              <a:rPr lang="en-US" dirty="0" err="1"/>
              <a:t>educatie</a:t>
            </a:r>
            <a:r>
              <a:rPr lang="en-US" dirty="0"/>
              <a:t> en </a:t>
            </a:r>
            <a:r>
              <a:rPr lang="en-US" dirty="0" err="1"/>
              <a:t>handhaving</a:t>
            </a:r>
            <a:r>
              <a:rPr lang="en-US" dirty="0"/>
              <a:t> </a:t>
            </a:r>
          </a:p>
          <a:p>
            <a:r>
              <a:rPr lang="en-US" dirty="0"/>
              <a:t>MRDH: </a:t>
            </a:r>
            <a:r>
              <a:rPr lang="en-US" dirty="0" err="1"/>
              <a:t>structurele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verkeersveiligheid</a:t>
            </a:r>
            <a:r>
              <a:rPr lang="en-US" dirty="0"/>
              <a:t> op </a:t>
            </a:r>
            <a:r>
              <a:rPr lang="en-US" dirty="0" err="1"/>
              <a:t>scholen</a:t>
            </a:r>
            <a:r>
              <a:rPr lang="en-US" dirty="0"/>
              <a:t> (</a:t>
            </a:r>
            <a:r>
              <a:rPr lang="en-US" dirty="0" err="1"/>
              <a:t>basisschool</a:t>
            </a:r>
            <a:r>
              <a:rPr lang="en-US" dirty="0"/>
              <a:t> en </a:t>
            </a:r>
            <a:r>
              <a:rPr lang="en-US" dirty="0" err="1"/>
              <a:t>middelbare</a:t>
            </a:r>
            <a:r>
              <a:rPr lang="en-US" dirty="0"/>
              <a:t> school)</a:t>
            </a:r>
          </a:p>
          <a:p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middelen</a:t>
            </a:r>
            <a:r>
              <a:rPr lang="en-US" dirty="0"/>
              <a:t>, </a:t>
            </a:r>
            <a:r>
              <a:rPr lang="en-US" dirty="0" err="1"/>
              <a:t>capaciteit</a:t>
            </a:r>
            <a:r>
              <a:rPr lang="en-US" dirty="0"/>
              <a:t> en </a:t>
            </a:r>
            <a:r>
              <a:rPr lang="en-US" dirty="0" err="1"/>
              <a:t>kennis</a:t>
            </a:r>
            <a:r>
              <a:rPr lang="en-US" dirty="0"/>
              <a:t> en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eenduidigheid</a:t>
            </a:r>
            <a:r>
              <a:rPr lang="en-US" dirty="0"/>
              <a:t> in </a:t>
            </a:r>
            <a:r>
              <a:rPr lang="en-US" dirty="0" err="1"/>
              <a:t>regelgeving</a:t>
            </a:r>
            <a:r>
              <a:rPr lang="en-US" dirty="0"/>
              <a:t> m.b.t. </a:t>
            </a:r>
            <a:r>
              <a:rPr lang="en-US" dirty="0" err="1"/>
              <a:t>locatie</a:t>
            </a:r>
            <a:r>
              <a:rPr lang="en-US" dirty="0"/>
              <a:t> speed </a:t>
            </a:r>
            <a:r>
              <a:rPr lang="en-US" dirty="0" err="1"/>
              <a:t>pedelec</a:t>
            </a:r>
            <a:r>
              <a:rPr lang="en-US" dirty="0"/>
              <a:t>/</a:t>
            </a:r>
            <a:r>
              <a:rPr lang="en-US" dirty="0" err="1"/>
              <a:t>snorfiets</a:t>
            </a:r>
            <a:r>
              <a:rPr lang="en-US" dirty="0"/>
              <a:t> </a:t>
            </a:r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37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nl-NL" altLang="nl-NL" b="1" dirty="0">
                <a:solidFill>
                  <a:schemeClr val="accent1"/>
                </a:solidFill>
              </a:rPr>
              <a:t>Nog één keer de aanleiding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altLang="nl-NL" sz="1900" dirty="0"/>
              <a:t>Proactief beleid door een risico-gestuurde aanpak:</a:t>
            </a: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Ongevalscijfers onvoldoende basis voor beleid: ‘black spots’ zijn er niet veel meer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Van reactief (ad hoc achteraf ingrijpen) naar proactief: vooraf in kaart brengen risico’s en die gestructureerd aanpakken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Meetbare doelen stellen voor specifieke risico-indicatoren (bv. snelheid, veiligheid fietspaden) en monitoren resultaten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Op basis van gedeelde informatie gesprek aangaan met gemeenten en stakeholders en samen bespreken welke maatregelen nodig zijn</a:t>
            </a:r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pPr lvl="1"/>
            <a:endParaRPr lang="nl-NL" sz="1900" dirty="0"/>
          </a:p>
          <a:p>
            <a:pPr lvl="1"/>
            <a:endParaRPr lang="nl-NL" sz="1900" dirty="0"/>
          </a:p>
          <a:p>
            <a:pPr lvl="1"/>
            <a:endParaRPr lang="nl-NL" sz="1900" dirty="0"/>
          </a:p>
        </p:txBody>
      </p:sp>
      <p:pic>
        <p:nvPicPr>
          <p:cNvPr id="5" name="Afbeelding 3">
            <a:hlinkClick r:id="rId3"/>
            <a:extLst>
              <a:ext uri="{FF2B5EF4-FFF2-40B4-BE49-F238E27FC236}">
                <a16:creationId xmlns:a16="http://schemas.microsoft.com/office/drawing/2014/main" xmlns="" id="{EB50D200-38C9-488B-AF9F-BEF49F06B9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6671" y="321176"/>
            <a:ext cx="1963023" cy="1334271"/>
          </a:xfrm>
          <a:prstGeom prst="rect">
            <a:avLst/>
          </a:prstGeom>
          <a:noFill/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xmlns="" id="{249DDA71-A3F5-44C1-ACF3-192E2025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837" y="1887522"/>
            <a:ext cx="3759837" cy="3447875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037184" y="1115414"/>
            <a:ext cx="7380914" cy="540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Wat hebben we opgehaald bij de MRDH-gemeenten?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231"/>
            <a:ext cx="8813800" cy="4027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Onderscheid naar: </a:t>
            </a:r>
          </a:p>
          <a:p>
            <a:r>
              <a:rPr lang="nl-NL" dirty="0"/>
              <a:t>Risicovolle infrastructuur/verplaatsingen</a:t>
            </a:r>
          </a:p>
          <a:p>
            <a:r>
              <a:rPr lang="nl-NL" dirty="0"/>
              <a:t>Risicovolle gedragingen</a:t>
            </a:r>
          </a:p>
          <a:p>
            <a:r>
              <a:rPr lang="nl-NL" dirty="0"/>
              <a:t>Risicovolle doelgroepen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9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Risicovolle infrastructuur/verplaatsingen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231"/>
            <a:ext cx="8813800" cy="40277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Te smalle fietspaden</a:t>
            </a:r>
          </a:p>
          <a:p>
            <a:pPr lvl="1"/>
            <a:r>
              <a:rPr lang="nl-NL" dirty="0"/>
              <a:t>Niet conform hedendaags gebruik (verschil in snelheid/massa &amp; intensiteit)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Onveilige schoolomgevingen &amp; schoolroutes</a:t>
            </a:r>
          </a:p>
          <a:p>
            <a:pPr lvl="1"/>
            <a:r>
              <a:rPr lang="nl-NL" dirty="0"/>
              <a:t>Parkeeroverlast &amp; snelheidsovertreding (door ouders)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Obstakels op- of naast het fietspad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Zichtbaarheid fietsers (middelbare schoolroutes)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…..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Risicovolle gedragingen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231"/>
            <a:ext cx="8813800" cy="40277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Snelheidsovertredingen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Afleiding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Notoire overtreders (straatraces)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Overlast in winkelgebieden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......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ign on the side of a road&#10;&#10;Description automatically generated">
            <a:extLst>
              <a:ext uri="{FF2B5EF4-FFF2-40B4-BE49-F238E27FC236}">
                <a16:creationId xmlns:a16="http://schemas.microsoft.com/office/drawing/2014/main" xmlns="" id="{DFA20DCC-BBB2-47F1-B202-830578479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50" y="4423793"/>
            <a:ext cx="4274861" cy="2258496"/>
          </a:xfrm>
          <a:prstGeom prst="rect">
            <a:avLst/>
          </a:prstGeom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xmlns="" id="{29D31DBF-4029-4947-8CBB-FEE8A5D0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49" y="1778932"/>
            <a:ext cx="4286979" cy="25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Risicovolle groepen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231"/>
            <a:ext cx="8813800" cy="40277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Onervaren verkeersdeelnemers (0-11 jaar)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Middelbare scholieren te fiets (12-15 jaar)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16- en 17 jarigen op een bromfiets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18 t/m 24 jarigen in de auto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Ouderen (60+ers) te E-bike of fiets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Post- en bezorgkoeriers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…..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wearing a helmet riding a motorcycle down a street&#10;&#10;Description automatically generated">
            <a:extLst>
              <a:ext uri="{FF2B5EF4-FFF2-40B4-BE49-F238E27FC236}">
                <a16:creationId xmlns:a16="http://schemas.microsoft.com/office/drawing/2014/main" xmlns="" id="{E2037D0E-CC10-454B-8278-AF384E436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4" y="3692180"/>
            <a:ext cx="4417392" cy="2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26C8B-0FF5-47FD-8BE8-BAB3460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354"/>
            <a:ext cx="10515600" cy="113275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Verdieping risicogroep: ouderen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86AF-AFA4-47E7-AA64-CBC8B417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107"/>
            <a:ext cx="9682113" cy="4027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dirty="0"/>
              <a:t>Aanleiding:</a:t>
            </a:r>
          </a:p>
          <a:p>
            <a:r>
              <a:rPr lang="nl-NL" dirty="0"/>
              <a:t>2018: 19,8% slachtoffers MRDH 60+ (jaren ervoor 17%)</a:t>
            </a:r>
          </a:p>
          <a:p>
            <a:pPr marL="0" indent="0">
              <a:buNone/>
            </a:pPr>
            <a:r>
              <a:rPr lang="nl-NL" i="1" dirty="0"/>
              <a:t>Relevante ontwikkelingen: </a:t>
            </a:r>
          </a:p>
          <a:p>
            <a:r>
              <a:rPr lang="nl-NL" dirty="0"/>
              <a:t>Vergrijzing: van 3,3 naar 4,2 miljoen 65+ers in 2030 (NL) </a:t>
            </a:r>
          </a:p>
          <a:p>
            <a:r>
              <a:rPr lang="nl-NL" dirty="0"/>
              <a:t>Zelfredzaamheid: blijven langer mobiel + langere afstanden</a:t>
            </a:r>
          </a:p>
          <a:p>
            <a:pPr marL="0" indent="0">
              <a:buNone/>
            </a:pPr>
            <a:r>
              <a:rPr lang="nl-NL" i="1" dirty="0"/>
              <a:t>Prioriteit:</a:t>
            </a:r>
          </a:p>
          <a:p>
            <a:r>
              <a:rPr lang="nl-NL" dirty="0"/>
              <a:t>In alle beleidsplannen wordt vol ingezet </a:t>
            </a:r>
          </a:p>
          <a:p>
            <a:pPr marL="0" indent="0">
              <a:buNone/>
            </a:pPr>
            <a:r>
              <a:rPr lang="nl-NL" dirty="0"/>
              <a:t>op de fiets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7D4F918-6FED-4638-8400-5796A183B4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158" y="510699"/>
            <a:ext cx="1845629" cy="14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xmlns="" id="{6BAF5710-AAEC-410D-A014-9B1F663ED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/>
          <a:stretch/>
        </p:blipFill>
        <p:spPr>
          <a:xfrm>
            <a:off x="7603435" y="4251169"/>
            <a:ext cx="3983352" cy="23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3BBA99FAB984591B6CEDE152E1BA6" ma:contentTypeVersion="10" ma:contentTypeDescription="Create a new document." ma:contentTypeScope="" ma:versionID="f9d69c30b2c90c4339e92318ee454925">
  <xsd:schema xmlns:xsd="http://www.w3.org/2001/XMLSchema" xmlns:xs="http://www.w3.org/2001/XMLSchema" xmlns:p="http://schemas.microsoft.com/office/2006/metadata/properties" xmlns:ns3="f70fa363-ccb2-4815-a89f-fbd949671c17" targetNamespace="http://schemas.microsoft.com/office/2006/metadata/properties" ma:root="true" ma:fieldsID="82c87e2a0dc4e3eed6f2112e8ed69f03" ns3:_="">
    <xsd:import namespace="f70fa363-ccb2-4815-a89f-fbd949671c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a363-ccb2-4815-a89f-fbd949671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4052C-6D75-4B15-B549-C8FC1CF495B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70fa363-ccb2-4815-a89f-fbd949671c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C7CBF4-BD88-463C-AED7-36650AD10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0fa363-ccb2-4815-a89f-fbd949671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B2B471-B70E-49C6-9548-32E44087A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643</Words>
  <Application>Microsoft Office PowerPoint</Application>
  <PresentationFormat>Aangepast</PresentationFormat>
  <Paragraphs>145</Paragraphs>
  <Slides>13</Slides>
  <Notes>7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 Theme</vt:lpstr>
      <vt:lpstr>In de MRDH aan de gang…</vt:lpstr>
      <vt:lpstr>Welke vragen heeft u na vanmorgen?</vt:lpstr>
      <vt:lpstr>1e Resultaten gesprekken (bestuurlijk)  </vt:lpstr>
      <vt:lpstr>Nog één keer de aanleiding</vt:lpstr>
      <vt:lpstr>Wat hebben we opgehaald bij de MRDH-gemeenten?</vt:lpstr>
      <vt:lpstr>Risicovolle infrastructuur/verplaatsingen</vt:lpstr>
      <vt:lpstr>Risicovolle gedragingen</vt:lpstr>
      <vt:lpstr>Risicovolle groepen</vt:lpstr>
      <vt:lpstr>Verdieping risicogroep: ouderen</vt:lpstr>
      <vt:lpstr>Aanzet tot risico-indicatoren</vt:lpstr>
      <vt:lpstr>Maatregelen (3E’s), voorbeelden</vt:lpstr>
      <vt:lpstr>Ronde langs de gemeenten</vt:lpstr>
      <vt:lpstr>Hoe verder – proces MRDH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van aanpak MRDH</dc:title>
  <dc:creator>Bert Slangen</dc:creator>
  <cp:lastModifiedBy>horstem</cp:lastModifiedBy>
  <cp:revision>51</cp:revision>
  <dcterms:created xsi:type="dcterms:W3CDTF">2019-05-20T11:31:13Z</dcterms:created>
  <dcterms:modified xsi:type="dcterms:W3CDTF">2019-09-19T15:33:41Z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0x01010011B3BBA99FAB984591B6CEDE152E1BA6</vt:lpwstr>
  </property>
</Properties>
</file>